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65" r:id="rId5"/>
    <p:sldId id="257" r:id="rId6"/>
    <p:sldId id="263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AB70-F9FD-4B40-A172-C1D9C2143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Systemy operacyjne urządzeń mobilnych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00EDC-7194-47B7-9715-9261BC845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Szymon Sendra kl. VII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 err="1"/>
              <a:t>Symbian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2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Pochodzi od nazwy </a:t>
            </a:r>
            <a:r>
              <a:rPr lang="pl-PL" sz="1200" dirty="0" err="1"/>
              <a:t>konsorpcjum</a:t>
            </a:r>
            <a:r>
              <a:rPr lang="pl-PL" sz="1200" dirty="0"/>
              <a:t> zarządzającym rozwojem systemu.</a:t>
            </a:r>
          </a:p>
          <a:p>
            <a:r>
              <a:rPr lang="pl-PL" sz="1600" b="1" u="sng" dirty="0"/>
              <a:t>Historia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/>
              <a:t>Początki </a:t>
            </a:r>
            <a:r>
              <a:rPr lang="pl-PL" sz="1200" dirty="0" err="1"/>
              <a:t>Symbiana</a:t>
            </a:r>
            <a:r>
              <a:rPr lang="pl-PL" sz="1200" dirty="0"/>
              <a:t> sięgają roku 1980 i założenia firmy PSION (Potter </a:t>
            </a:r>
            <a:r>
              <a:rPr lang="pl-PL" sz="1200" dirty="0" err="1"/>
              <a:t>Scientific</a:t>
            </a:r>
            <a:r>
              <a:rPr lang="pl-PL" sz="1200" dirty="0"/>
              <a:t> </a:t>
            </a:r>
            <a:r>
              <a:rPr lang="pl-PL" sz="1200" dirty="0" err="1"/>
              <a:t>Investments</a:t>
            </a:r>
            <a:r>
              <a:rPr lang="pl-PL" sz="1200" dirty="0"/>
              <a:t>), początkowo zajmującej się tworzeniem gier i programów użytkowych dla wczesnych komputerów domowych takich jak ZX Spectrum. Firma przekształcona została w konsorcjum </a:t>
            </a:r>
            <a:r>
              <a:rPr lang="pl-PL" sz="1200" dirty="0" err="1"/>
              <a:t>Symbian</a:t>
            </a:r>
            <a:r>
              <a:rPr lang="pl-PL" sz="1200" dirty="0"/>
              <a:t>, w skład którego wchodzili najwięksi producenci telefonów komórkowych (Nokia, Motorola, Siemens, Sony Ericsson). W późniejszych latach w konsorcjum została wyłącznie Nokia. W listopadzie 2000 roku został wydany Ericsson R380, pierwszy telefon komórkowy wykorzystujący system ER5U (</a:t>
            </a:r>
            <a:r>
              <a:rPr lang="pl-PL" sz="1200" dirty="0" err="1"/>
              <a:t>Symbian</a:t>
            </a:r>
            <a:r>
              <a:rPr lang="pl-PL" sz="1200" dirty="0"/>
              <a:t> OS version 5, </a:t>
            </a:r>
            <a:r>
              <a:rPr lang="pl-PL" sz="1200" dirty="0" err="1"/>
              <a:t>unicode</a:t>
            </a:r>
            <a:r>
              <a:rPr lang="pl-PL" sz="1200" dirty="0"/>
              <a:t>). </a:t>
            </a:r>
          </a:p>
          <a:p>
            <a:r>
              <a:rPr lang="pl-PL" sz="1600" b="1" u="sng" dirty="0"/>
              <a:t>Producent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Nokia oficjalnie porzuciła platformę i ograniczyła wsparcie poprzez zablokowanie dla nowej zawartości (od 01.01.2014)</a:t>
            </a:r>
          </a:p>
          <a:p>
            <a:r>
              <a:rPr lang="pl-PL" sz="1600" b="1" u="sng" dirty="0"/>
              <a:t>Budowa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 err="1"/>
              <a:t>Symbian</a:t>
            </a:r>
            <a:r>
              <a:rPr lang="pl-PL" sz="1200" dirty="0"/>
              <a:t> został stworzony w oparciu o system EPOC, wykorzystywany w PDA firmy </a:t>
            </a:r>
            <a:r>
              <a:rPr lang="pl-PL" sz="1200" dirty="0" err="1"/>
              <a:t>Psion</a:t>
            </a:r>
            <a:r>
              <a:rPr lang="pl-PL" sz="1200" dirty="0"/>
              <a:t> PLC (</a:t>
            </a:r>
            <a:r>
              <a:rPr lang="pl-PL" sz="1200" dirty="0" err="1"/>
              <a:t>mikrojądro</a:t>
            </a:r>
            <a:r>
              <a:rPr lang="pl-PL" sz="1200" dirty="0"/>
              <a:t> EKA2).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Komercyjna własność Nokia Inc.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Nie wykorzystywany w nowych urządzeniach, był wykorzystywany w urządzeniach firm wchodzących w konsorcjum tj. Nokia, Motorola, Siemens i Sony Ericsson. 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Ograniczona do kilku podstawowych aplikacji, skomplikowana możliwość dodawania dodatkowych aplikacji 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3F34F-F405-4286-A871-AE298295F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82" y="833136"/>
            <a:ext cx="1741058" cy="978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B618A-8F23-4C0F-9F94-E17583694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73" y="2357919"/>
            <a:ext cx="1285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Windows 10 Mobile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lnSpcReduction="1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Pochodzi od nazwy flagowego produktu firmy Microsoft, systemu operacyjnego Windows.</a:t>
            </a:r>
          </a:p>
          <a:p>
            <a:r>
              <a:rPr lang="pl-PL" sz="1600" b="1" u="sng" dirty="0"/>
              <a:t>Historia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/>
              <a:t>Microsoft stworzył system operacyjny dla urządzeń mobilnych w oparciu o jądro regularnego systemu operacyjnego Windows. Pierwsza wersja systemu mobilnego została opublikowana 19 kwietnia 2000. W kolejnych latach system był rozwijany, często po zmianie nazwy (Windows Phone). </a:t>
            </a:r>
          </a:p>
          <a:p>
            <a:r>
              <a:rPr lang="pl-PL" sz="1600" b="1" u="sng" dirty="0"/>
              <a:t>Producent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Microsoft Inc.</a:t>
            </a:r>
          </a:p>
          <a:p>
            <a:r>
              <a:rPr lang="pl-PL" sz="1600" b="1" u="sng" dirty="0"/>
              <a:t>Budowa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Stworzony na bazie systemu operacyjnego Windows 10.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Komercyjna własność Microsoft Inc.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Głównie firmy Microsoft (smartfony Lumia, tablety), smartfony Alcatel, </a:t>
            </a:r>
            <a:r>
              <a:rPr lang="pl-PL" sz="1200" dirty="0" err="1"/>
              <a:t>Acer</a:t>
            </a:r>
            <a:r>
              <a:rPr lang="pl-PL" sz="1200" dirty="0"/>
              <a:t>, </a:t>
            </a:r>
            <a:r>
              <a:rPr lang="pl-PL" sz="1200" dirty="0" err="1"/>
              <a:t>Vaio</a:t>
            </a:r>
            <a:r>
              <a:rPr lang="pl-PL" sz="1200" dirty="0"/>
              <a:t>, HP.  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Dostępny standardowy zestaw aplikacji, który może być rozszerzany poprzez instalacje dodatkowego oprogramowania płatnego lub darmowego.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D5FFA-F9FF-43E9-AB53-EAF56E89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00" y="574654"/>
            <a:ext cx="2147887" cy="1037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BA833-F395-486D-A12A-3EF084032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43" y="2344059"/>
            <a:ext cx="1600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4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Series 40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Nazwa pochodzi od wersji kodu w repozytorium (wersja 40).</a:t>
            </a:r>
          </a:p>
          <a:p>
            <a:r>
              <a:rPr lang="pl-PL" sz="1600" b="1" u="sng" dirty="0"/>
              <a:t>Historia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/>
              <a:t>System </a:t>
            </a:r>
            <a:r>
              <a:rPr lang="en-US" sz="1200" dirty="0"/>
              <a:t>Series 40</a:t>
            </a:r>
            <a:r>
              <a:rPr lang="pl-PL" sz="1200" dirty="0"/>
              <a:t> oficjalnie </a:t>
            </a:r>
            <a:r>
              <a:rPr lang="en-US" sz="1200" dirty="0"/>
              <a:t> Intelligent System Architecture (ISA), </a:t>
            </a:r>
            <a:r>
              <a:rPr lang="pl-PL" sz="1200" dirty="0"/>
              <a:t>często nazywany również</a:t>
            </a:r>
            <a:r>
              <a:rPr lang="en-US" sz="1200" dirty="0"/>
              <a:t> Nokia Operating System (NOS). </a:t>
            </a:r>
            <a:r>
              <a:rPr lang="pl-PL" sz="1200" dirty="0"/>
              <a:t>Pierwszy raz wprowadzony w</a:t>
            </a:r>
            <a:r>
              <a:rPr lang="en-US" sz="1200" dirty="0"/>
              <a:t> 1999 </a:t>
            </a:r>
            <a:r>
              <a:rPr lang="pl-PL" sz="1200" dirty="0"/>
              <a:t>roku z telefonem</a:t>
            </a:r>
            <a:r>
              <a:rPr lang="en-US" sz="1200" dirty="0"/>
              <a:t> Nokia 7110</a:t>
            </a:r>
            <a:r>
              <a:rPr lang="pl-PL" sz="1200" dirty="0"/>
              <a:t>. Microsoft zakupił prawa do wykorzystywania kodu system w konsekwencji system przestał być rozwijany.</a:t>
            </a:r>
          </a:p>
          <a:p>
            <a:r>
              <a:rPr lang="pl-PL" sz="1600" b="1" u="sng" dirty="0"/>
              <a:t>Producent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/>
              <a:t>Nokia / Microsoft Inc.</a:t>
            </a:r>
          </a:p>
          <a:p>
            <a:r>
              <a:rPr lang="pl-PL" sz="1600" b="1" u="sng" dirty="0"/>
              <a:t>Budowa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System stworzony przez Nokia, napisany w języku Java.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Komercyjna własność Nokia Inc.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Nie wykorzystywany w nowych urządzeniach, był wykorzystywany w urządzeniach firmy Nokia oraz </a:t>
            </a:r>
            <a:r>
              <a:rPr lang="pl-PL" sz="1200" dirty="0" err="1"/>
              <a:t>Vertu</a:t>
            </a:r>
            <a:r>
              <a:rPr lang="pl-PL" sz="1200" dirty="0"/>
              <a:t>.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Ograniczona do kilku podstawowych aplikacji, skomplikowana możliwość dodawania dodatkowych aplikacji 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0DDE-F071-45C7-AD77-1C898D65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537" y="2472914"/>
            <a:ext cx="1847850" cy="2466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D6EB6-63BA-4D2D-8983-BA4E59AD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536" y="685800"/>
            <a:ext cx="1847851" cy="7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2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Samsung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1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Nazwa pochodzi od trzech angielskich słów i symbolizuje ich połączenie: ‚</a:t>
            </a:r>
            <a:r>
              <a:rPr lang="en-US" sz="1200" dirty="0"/>
              <a:t>Tie</a:t>
            </a:r>
            <a:r>
              <a:rPr lang="pl-PL" sz="1200" dirty="0"/>
              <a:t>’ – więź – oznacza połączenie </a:t>
            </a:r>
            <a:r>
              <a:rPr lang="en-US" sz="1200" dirty="0"/>
              <a:t>,</a:t>
            </a:r>
            <a:r>
              <a:rPr lang="pl-PL" sz="1200" dirty="0"/>
              <a:t> ‚</a:t>
            </a:r>
            <a:r>
              <a:rPr lang="en-US" sz="1200" dirty="0"/>
              <a:t>Rise</a:t>
            </a:r>
            <a:r>
              <a:rPr lang="pl-PL" sz="1200" dirty="0"/>
              <a:t>’ – wzrost – oznacza aktywność oraz ,Zen’ – praktyka medytacyjna -  oznacza jakość medytacyjną.</a:t>
            </a:r>
          </a:p>
          <a:p>
            <a:r>
              <a:rPr lang="pl-PL" sz="1600" b="1" u="sng" dirty="0"/>
              <a:t>Historia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 err="1"/>
              <a:t>Tizen</a:t>
            </a:r>
            <a:r>
              <a:rPr lang="pl-PL" sz="1200" dirty="0"/>
              <a:t> powstał na bazie SLP (Samsung Linux Platform), mobilnego systemu operacyjnego tworzonego przez firmę Samsung w ramach Platformy </a:t>
            </a:r>
            <a:r>
              <a:rPr lang="pl-PL" sz="1200" dirty="0" err="1"/>
              <a:t>LiMo</a:t>
            </a:r>
            <a:r>
              <a:rPr lang="pl-PL" sz="1200" dirty="0"/>
              <a:t>. Pierwsze wydanie </a:t>
            </a:r>
            <a:r>
              <a:rPr lang="pl-PL" sz="1200" dirty="0" err="1"/>
              <a:t>Tizen</a:t>
            </a:r>
            <a:r>
              <a:rPr lang="pl-PL" sz="1200" dirty="0"/>
              <a:t> miało miejsce w kwietniu 2012.</a:t>
            </a:r>
          </a:p>
          <a:p>
            <a:r>
              <a:rPr lang="pl-PL" sz="1600" b="1" u="sng" dirty="0"/>
              <a:t>Producent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Linux Foundation, Intel, Samsung, </a:t>
            </a:r>
            <a:r>
              <a:rPr lang="pl-PL" sz="1200" dirty="0" err="1"/>
              <a:t>Tizen</a:t>
            </a:r>
            <a:r>
              <a:rPr lang="pl-PL" sz="1200" dirty="0"/>
              <a:t> </a:t>
            </a:r>
            <a:r>
              <a:rPr lang="pl-PL" sz="1200" dirty="0" err="1"/>
              <a:t>Association</a:t>
            </a:r>
            <a:endParaRPr lang="pl-PL" sz="1200" dirty="0"/>
          </a:p>
          <a:p>
            <a:r>
              <a:rPr lang="pl-PL" sz="1600" b="1" u="sng" dirty="0"/>
              <a:t>Budowa</a:t>
            </a:r>
            <a:r>
              <a:rPr lang="pl-PL" b="1" u="sng" dirty="0"/>
              <a:t>:</a:t>
            </a:r>
          </a:p>
          <a:p>
            <a:pPr lvl="1"/>
            <a:r>
              <a:rPr lang="pl-PL" sz="1200" dirty="0"/>
              <a:t>System oparty jest na jądrze Linux 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GNU General Public License </a:t>
            </a:r>
          </a:p>
          <a:p>
            <a:r>
              <a:rPr lang="pl-PL" sz="1600" b="1" u="sng" dirty="0"/>
              <a:t>Występuje</a:t>
            </a:r>
            <a:r>
              <a:rPr lang="pl-PL" sz="1800" b="1" u="sng" dirty="0"/>
              <a:t> w urządzeniach:</a:t>
            </a:r>
          </a:p>
          <a:p>
            <a:pPr lvl="1"/>
            <a:r>
              <a:rPr lang="pl-PL" sz="1200" dirty="0"/>
              <a:t>Występuje w niektórych urządzeniach firmy Samsung.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Dostępny standardowy zestaw aplikacji, który może być rozszerzany poprzez instalacje dodatkowego oprogramowania płatnego lub darmowego.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6739B-A04A-4031-B4DD-A2A9039D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505" y="2645596"/>
            <a:ext cx="128587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067DF-BBE6-4CFF-822F-640F7FBE5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52" y="835063"/>
            <a:ext cx="2255980" cy="7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 err="1"/>
              <a:t>blackberry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1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Pochodzi od nazwy firmy produkującej oprogramowanie.</a:t>
            </a:r>
          </a:p>
          <a:p>
            <a:r>
              <a:rPr lang="pl-PL" sz="1600" b="1" u="sng" dirty="0"/>
              <a:t>Historia</a:t>
            </a:r>
            <a:r>
              <a:rPr lang="pl-PL" b="1" u="sng" dirty="0"/>
              <a:t>:</a:t>
            </a:r>
          </a:p>
          <a:p>
            <a:pPr lvl="1"/>
            <a:r>
              <a:rPr lang="en-US" sz="1200" dirty="0"/>
              <a:t>BlackBerry </a:t>
            </a:r>
            <a:r>
              <a:rPr lang="pl-PL" sz="1200" dirty="0"/>
              <a:t>bazuje na</a:t>
            </a:r>
            <a:r>
              <a:rPr lang="en-US" sz="1200" dirty="0"/>
              <a:t> QNX, Unix</a:t>
            </a:r>
            <a:r>
              <a:rPr lang="pl-PL" sz="1200" dirty="0"/>
              <a:t>o-podobnym systemie operacyjnym stworzonym przez firmę </a:t>
            </a:r>
            <a:r>
              <a:rPr lang="en-US" sz="1200" dirty="0"/>
              <a:t>QNX Software Systems</a:t>
            </a:r>
            <a:r>
              <a:rPr lang="pl-PL" sz="1200" dirty="0"/>
              <a:t>, która to firma finalnie została zakupiona przez BlackBerry w kwietniu 2010 roku.</a:t>
            </a:r>
            <a:r>
              <a:rPr lang="en-US" sz="1200" dirty="0"/>
              <a:t> </a:t>
            </a:r>
            <a:r>
              <a:rPr lang="pl-PL" sz="1200" dirty="0"/>
              <a:t>Pierwsza wersja systemu mobilnego została opublikowana 19 stycznia 1999r. </a:t>
            </a:r>
          </a:p>
          <a:p>
            <a:r>
              <a:rPr lang="pl-PL" sz="1600" b="1" u="sng" dirty="0"/>
              <a:t>Producent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BlackBerry Ltd.</a:t>
            </a:r>
          </a:p>
          <a:p>
            <a:r>
              <a:rPr lang="pl-PL" sz="1600" b="1" u="sng" dirty="0"/>
              <a:t>Budowa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Stworzony na bazie systemu operacyjnego QNX.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Komercyjna własność BlackBerry Ltd.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Tylko smartfony firmy BlackBerry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Dostępny standardowy zestaw aplikacji, który może być rozszerzany poprzez instalacje dodatkowego oprogramowania płatnego lub darmowego.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F0DA-442A-4106-9F19-33241360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465" y="2599362"/>
            <a:ext cx="1683955" cy="28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78247-BAF9-4716-ADAD-D715B1E9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889" y="685800"/>
            <a:ext cx="2065106" cy="11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Porównanie mobilnych systemów operacyjnych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ECFCF-EB9F-44E2-B7E6-2D98C45D86CA}"/>
              </a:ext>
            </a:extLst>
          </p:cNvPr>
          <p:cNvSpPr txBox="1"/>
          <p:nvPr/>
        </p:nvSpPr>
        <p:spPr>
          <a:xfrm>
            <a:off x="684212" y="6451026"/>
            <a:ext cx="915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Zaczerpnięto z archiwum czasopisma Komputer Świat.</a:t>
            </a:r>
            <a:endParaRPr lang="en-US" sz="1200" i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61A761-E04B-437C-BF40-E69AA8C3D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53295"/>
              </p:ext>
            </p:extLst>
          </p:nvPr>
        </p:nvGraphicFramePr>
        <p:xfrm>
          <a:off x="684214" y="685800"/>
          <a:ext cx="10463248" cy="446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48">
                  <a:extLst>
                    <a:ext uri="{9D8B030D-6E8A-4147-A177-3AD203B41FA5}">
                      <a16:colId xmlns:a16="http://schemas.microsoft.com/office/drawing/2014/main" val="3164826199"/>
                    </a:ext>
                  </a:extLst>
                </a:gridCol>
                <a:gridCol w="972171">
                  <a:extLst>
                    <a:ext uri="{9D8B030D-6E8A-4147-A177-3AD203B41FA5}">
                      <a16:colId xmlns:a16="http://schemas.microsoft.com/office/drawing/2014/main" val="4196196357"/>
                    </a:ext>
                  </a:extLst>
                </a:gridCol>
                <a:gridCol w="915271">
                  <a:extLst>
                    <a:ext uri="{9D8B030D-6E8A-4147-A177-3AD203B41FA5}">
                      <a16:colId xmlns:a16="http://schemas.microsoft.com/office/drawing/2014/main" val="528799741"/>
                    </a:ext>
                  </a:extLst>
                </a:gridCol>
                <a:gridCol w="1098792">
                  <a:extLst>
                    <a:ext uri="{9D8B030D-6E8A-4147-A177-3AD203B41FA5}">
                      <a16:colId xmlns:a16="http://schemas.microsoft.com/office/drawing/2014/main" val="573084500"/>
                    </a:ext>
                  </a:extLst>
                </a:gridCol>
                <a:gridCol w="1119555">
                  <a:extLst>
                    <a:ext uri="{9D8B030D-6E8A-4147-A177-3AD203B41FA5}">
                      <a16:colId xmlns:a16="http://schemas.microsoft.com/office/drawing/2014/main" val="3749083413"/>
                    </a:ext>
                  </a:extLst>
                </a:gridCol>
                <a:gridCol w="1440605">
                  <a:extLst>
                    <a:ext uri="{9D8B030D-6E8A-4147-A177-3AD203B41FA5}">
                      <a16:colId xmlns:a16="http://schemas.microsoft.com/office/drawing/2014/main" val="2547033288"/>
                    </a:ext>
                  </a:extLst>
                </a:gridCol>
                <a:gridCol w="1002702">
                  <a:extLst>
                    <a:ext uri="{9D8B030D-6E8A-4147-A177-3AD203B41FA5}">
                      <a16:colId xmlns:a16="http://schemas.microsoft.com/office/drawing/2014/main" val="1793464367"/>
                    </a:ext>
                  </a:extLst>
                </a:gridCol>
                <a:gridCol w="1002702">
                  <a:extLst>
                    <a:ext uri="{9D8B030D-6E8A-4147-A177-3AD203B41FA5}">
                      <a16:colId xmlns:a16="http://schemas.microsoft.com/office/drawing/2014/main" val="237178096"/>
                    </a:ext>
                  </a:extLst>
                </a:gridCol>
                <a:gridCol w="1002702">
                  <a:extLst>
                    <a:ext uri="{9D8B030D-6E8A-4147-A177-3AD203B41FA5}">
                      <a16:colId xmlns:a16="http://schemas.microsoft.com/office/drawing/2014/main" val="1472221967"/>
                    </a:ext>
                  </a:extLst>
                </a:gridCol>
              </a:tblGrid>
              <a:tr h="391624">
                <a:tc>
                  <a:txBody>
                    <a:bodyPr/>
                    <a:lstStyle/>
                    <a:p>
                      <a:r>
                        <a:rPr lang="pl-PL" sz="1000" dirty="0"/>
                        <a:t>System operacyjny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/>
                        <a:t>Andoid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iOS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Linux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/>
                        <a:t>Symbian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Windows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Series 40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Samsung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BlackBerry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066485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Producent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Google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Apple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Linux Foundation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Nokia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Microsoft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Nokia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Samsung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BlackBerry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716939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Data pierwszego wydania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21.10.2008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29.06.2007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17.09.1991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01.11.2000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19.04.2000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01.01.1999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01.04.2012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19.01.1999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102191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Budowa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Jądro Linux 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Jądro Mac OS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Napisany od podstaw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Napisany od podstaw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Jądro MS Windows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Napisany od podstaw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/>
                        <a:t>Jądro Linux 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Napisany od podstaw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119965"/>
                  </a:ext>
                </a:extLst>
              </a:tr>
              <a:tr h="366520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Licencja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freeware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komercyjna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freeware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komercyjna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komercyjna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komercyjna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freeware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komercyjna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52012"/>
                  </a:ext>
                </a:extLst>
              </a:tr>
              <a:tr h="1106252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Występuje w urządzeniach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/>
                        <a:t> Google, HTC, </a:t>
                      </a:r>
                      <a:r>
                        <a:rPr lang="pl-PL" sz="1000" dirty="0" err="1"/>
                        <a:t>Huawei</a:t>
                      </a:r>
                      <a:r>
                        <a:rPr lang="pl-PL" sz="1000" dirty="0"/>
                        <a:t>, </a:t>
                      </a:r>
                      <a:r>
                        <a:rPr lang="pl-PL" sz="1000" dirty="0" err="1"/>
                        <a:t>Nexus</a:t>
                      </a:r>
                      <a:r>
                        <a:rPr lang="pl-PL" sz="1000" dirty="0"/>
                        <a:t>, Samsung, LG 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Tylko urządzenia Apple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Nokia, Motorola, Siemens i Sony Ericsson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Microsoft, Alcatel, </a:t>
                      </a:r>
                      <a:r>
                        <a:rPr lang="pl-PL" sz="1000" dirty="0" err="1"/>
                        <a:t>Acer</a:t>
                      </a:r>
                      <a:r>
                        <a:rPr lang="pl-PL" sz="1000" dirty="0"/>
                        <a:t>, </a:t>
                      </a:r>
                      <a:r>
                        <a:rPr lang="pl-PL" sz="1000" dirty="0" err="1"/>
                        <a:t>Vaio</a:t>
                      </a:r>
                      <a:r>
                        <a:rPr lang="pl-PL" sz="1000" dirty="0"/>
                        <a:t>, HP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Tylko urządzenia Nokia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Tylko urządzenia Samsung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Tylko urządzenia BlackBerry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531572"/>
                  </a:ext>
                </a:extLst>
              </a:tr>
              <a:tr h="366520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Rozwijany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nie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nie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093796"/>
                  </a:ext>
                </a:extLst>
              </a:tr>
              <a:tr h="843497">
                <a:tc>
                  <a:txBody>
                    <a:bodyPr/>
                    <a:lstStyle/>
                    <a:p>
                      <a:r>
                        <a:rPr lang="pl-PL" sz="1000" b="1" i="1" dirty="0"/>
                        <a:t>Możliwość instalacji dodatkowego  oprogramowania</a:t>
                      </a:r>
                      <a:endParaRPr lang="en-US" sz="1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trudna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trudna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trudna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Tak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05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7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Wstęp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/>
          </a:bodyPr>
          <a:lstStyle/>
          <a:p>
            <a:r>
              <a:rPr lang="pl-PL" dirty="0"/>
              <a:t>Prezentacja przedstawia przegląd najpopularniejszych systemów operacyjnych (OS) stosowanych dziś w urządzeniach mobilnych. Do opracowania niniejsze prezentacji wykorzystano materiały dostępne publicznie w sieci Internet (załączono linki do danych źródłowych).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Co to jest urządzenie mobilne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lnSpcReduction="10000"/>
          </a:bodyPr>
          <a:lstStyle/>
          <a:p>
            <a:r>
              <a:rPr lang="pl-PL" b="1" u="sng" dirty="0"/>
              <a:t>Urządzenie mobilne </a:t>
            </a:r>
            <a:r>
              <a:rPr lang="pl-PL" dirty="0"/>
              <a:t>– (przenośne) urządzenie elektroniczne pozwalające na przetwarzanie, odbieranie oraz wysyłanie danych bez konieczności utrzymywania przewodowego połączenia z siecią. Urządzenie mobilne może być przenoszone przez użytkownika bez konieczności angażowania dodatkowych środków (</a:t>
            </a:r>
            <a:r>
              <a:rPr lang="pl-PL" i="1" dirty="0"/>
              <a:t>definicja zaproponowana przez M. </a:t>
            </a:r>
            <a:r>
              <a:rPr lang="pl-PL" i="1" dirty="0" err="1"/>
              <a:t>Macutkiewicza</a:t>
            </a:r>
            <a:r>
              <a:rPr lang="pl-PL" i="1" dirty="0"/>
              <a:t> w pracy Wykorzystanie rozwiązań mobilnych w systemach klasy e-commerce</a:t>
            </a:r>
            <a:r>
              <a:rPr lang="pl-PL" dirty="0"/>
              <a:t>). </a:t>
            </a:r>
          </a:p>
          <a:p>
            <a:r>
              <a:rPr lang="en-US" dirty="0" err="1"/>
              <a:t>Przykład</a:t>
            </a:r>
            <a:r>
              <a:rPr lang="pl-PL" dirty="0" err="1"/>
              <a:t>ami</a:t>
            </a:r>
            <a:r>
              <a:rPr lang="en-US" dirty="0"/>
              <a:t> </a:t>
            </a:r>
            <a:r>
              <a:rPr lang="en-US" dirty="0" err="1"/>
              <a:t>urządzeń</a:t>
            </a:r>
            <a:r>
              <a:rPr lang="en-US" dirty="0"/>
              <a:t> </a:t>
            </a:r>
            <a:r>
              <a:rPr lang="en-US" dirty="0" err="1"/>
              <a:t>mobilnych</a:t>
            </a:r>
            <a:r>
              <a:rPr lang="pl-PL" dirty="0"/>
              <a:t> są:</a:t>
            </a:r>
            <a:endParaRPr lang="en-US" dirty="0"/>
          </a:p>
          <a:p>
            <a:pPr lvl="1"/>
            <a:r>
              <a:rPr lang="pl-PL" dirty="0"/>
              <a:t>P</a:t>
            </a:r>
            <a:r>
              <a:rPr lang="en-US" dirty="0" err="1"/>
              <a:t>almtop</a:t>
            </a:r>
            <a:r>
              <a:rPr lang="en-US" dirty="0"/>
              <a:t> –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kieszonkowy</a:t>
            </a:r>
            <a:endParaRPr lang="pl-PL" dirty="0"/>
          </a:p>
          <a:p>
            <a:pPr lvl="1"/>
            <a:r>
              <a:rPr lang="pl-PL" dirty="0"/>
              <a:t>T</a:t>
            </a:r>
            <a:r>
              <a:rPr lang="en-US" dirty="0" err="1"/>
              <a:t>elefon</a:t>
            </a:r>
            <a:r>
              <a:rPr lang="en-US" dirty="0"/>
              <a:t> </a:t>
            </a:r>
            <a:r>
              <a:rPr lang="en-US" dirty="0" err="1"/>
              <a:t>komórkowy</a:t>
            </a:r>
            <a:endParaRPr lang="en-US" dirty="0"/>
          </a:p>
          <a:p>
            <a:pPr lvl="1"/>
            <a:r>
              <a:rPr lang="pl-PL" dirty="0"/>
              <a:t>S</a:t>
            </a:r>
            <a:r>
              <a:rPr lang="en-US" dirty="0" err="1"/>
              <a:t>martfon</a:t>
            </a:r>
            <a:endParaRPr lang="en-US" dirty="0"/>
          </a:p>
          <a:p>
            <a:pPr lvl="1"/>
            <a:r>
              <a:rPr lang="pl-PL" dirty="0"/>
              <a:t>T</a:t>
            </a:r>
            <a:r>
              <a:rPr lang="en-US" dirty="0" err="1"/>
              <a:t>ablet</a:t>
            </a:r>
            <a:r>
              <a:rPr lang="en-US" dirty="0"/>
              <a:t> (</a:t>
            </a:r>
            <a:r>
              <a:rPr lang="en-US" dirty="0" err="1"/>
              <a:t>komputer</a:t>
            </a:r>
            <a:r>
              <a:rPr lang="en-US" dirty="0"/>
              <a:t>)</a:t>
            </a:r>
            <a:endParaRPr lang="pl-PL" dirty="0"/>
          </a:p>
          <a:p>
            <a:pPr lvl="1"/>
            <a:r>
              <a:rPr lang="pl-PL" dirty="0"/>
              <a:t>Notebook – komputer przenośny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12026-A831-469E-BA16-DFF386386970}"/>
              </a:ext>
            </a:extLst>
          </p:cNvPr>
          <p:cNvSpPr txBox="1"/>
          <p:nvPr/>
        </p:nvSpPr>
        <p:spPr>
          <a:xfrm>
            <a:off x="684212" y="6451026"/>
            <a:ext cx="915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Zaczerpnięto z https://pl.wikipedia.org/wiki/Urządzenie_mobilne</a:t>
            </a:r>
            <a:endParaRPr lang="en-US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4C6DD-C3B2-4FE0-AB89-C2018DF2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25" y="3637533"/>
            <a:ext cx="2857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Co to jest system operacyjny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85000" lnSpcReduction="10000"/>
          </a:bodyPr>
          <a:lstStyle/>
          <a:p>
            <a:r>
              <a:rPr lang="pl-PL" b="1" u="sng" dirty="0"/>
              <a:t>System operacyjny </a:t>
            </a:r>
            <a:r>
              <a:rPr lang="pl-PL" dirty="0"/>
              <a:t>(ang. </a:t>
            </a:r>
            <a:r>
              <a:rPr lang="pl-PL" dirty="0" err="1"/>
              <a:t>operating</a:t>
            </a:r>
            <a:r>
              <a:rPr lang="pl-PL" dirty="0"/>
              <a:t> system, skrót OS) – oprogramowanie, zarządzające systemem komputerowym, tworzące środowisko do uruchamiania i kontroli zadań użytkownika.</a:t>
            </a:r>
          </a:p>
          <a:p>
            <a:r>
              <a:rPr lang="pl-PL" dirty="0"/>
              <a:t>W celu uruchamiania i kontroli zadań użytkownika system operacyjny zajmuje się:</a:t>
            </a:r>
          </a:p>
          <a:p>
            <a:pPr lvl="1"/>
            <a:r>
              <a:rPr lang="pl-PL" dirty="0"/>
              <a:t>planowaniem oraz przydziałem czasu procesora poszczególnym zadaniom,</a:t>
            </a:r>
          </a:p>
          <a:p>
            <a:pPr lvl="1"/>
            <a:r>
              <a:rPr lang="pl-PL" dirty="0"/>
              <a:t>kontrolą i przydziałem pamięci operacyjnej dla uruchomionych zadań,</a:t>
            </a:r>
          </a:p>
          <a:p>
            <a:pPr lvl="1"/>
            <a:r>
              <a:rPr lang="pl-PL" dirty="0"/>
              <a:t>dostarczaniem mechanizmów do synchronizacji zadań i komunikacji pomiędzy zadaniami,</a:t>
            </a:r>
          </a:p>
          <a:p>
            <a:pPr lvl="1"/>
            <a:r>
              <a:rPr lang="pl-PL" dirty="0"/>
              <a:t>obsługą sprzętu oraz zapewnieniem równolegle wykonywanym zadaniom jednolitego, wolnego od interferencji dostępu do sprzętu.</a:t>
            </a:r>
          </a:p>
          <a:p>
            <a:r>
              <a:rPr lang="pl-PL" dirty="0"/>
              <a:t>Dodatkowe przykładowe zadania, którymi może, ale nie musi, zajmować się system operacyjny to:</a:t>
            </a:r>
          </a:p>
          <a:p>
            <a:pPr lvl="1"/>
            <a:r>
              <a:rPr lang="pl-PL" dirty="0"/>
              <a:t>ustalanie połączeń sieciowych,</a:t>
            </a:r>
          </a:p>
          <a:p>
            <a:pPr lvl="1"/>
            <a:r>
              <a:rPr lang="pl-PL" dirty="0"/>
              <a:t>zarządzanie plikami.</a:t>
            </a:r>
          </a:p>
          <a:p>
            <a:r>
              <a:rPr lang="pl-PL" dirty="0"/>
              <a:t>Większość współczesnych systemów operacyjnych posiada środowiska graficzne ułatwiające komunikacje maszyny z użytkownikiem.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ECFCF-EB9F-44E2-B7E6-2D98C45D86CA}"/>
              </a:ext>
            </a:extLst>
          </p:cNvPr>
          <p:cNvSpPr txBox="1"/>
          <p:nvPr/>
        </p:nvSpPr>
        <p:spPr>
          <a:xfrm>
            <a:off x="684212" y="6451026"/>
            <a:ext cx="915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Zaczerpnięto z https://pl.wikipedia.org/wiki/System_operacyjny</a:t>
            </a:r>
            <a:endParaRPr lang="en-US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F26A6-1E16-45E6-8CEF-46321A70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43" y="346752"/>
            <a:ext cx="23168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5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42A7-F0DE-4830-9BBC-C98D6212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87205"/>
            <a:ext cx="10339959" cy="446354"/>
          </a:xfrm>
        </p:spPr>
        <p:txBody>
          <a:bodyPr>
            <a:noAutofit/>
          </a:bodyPr>
          <a:lstStyle/>
          <a:p>
            <a:r>
              <a:rPr lang="pl-PL" sz="1600" dirty="0"/>
              <a:t>Popularność współczesnych mobilnych systemów operacyjnych -  dane statystyczne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D345B-7C80-489B-9B06-6955D33F8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36" y="147219"/>
            <a:ext cx="9601466" cy="5400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67573-AE17-4390-9EF7-4629774524AC}"/>
              </a:ext>
            </a:extLst>
          </p:cNvPr>
          <p:cNvSpPr txBox="1"/>
          <p:nvPr/>
        </p:nvSpPr>
        <p:spPr>
          <a:xfrm>
            <a:off x="684212" y="6472719"/>
            <a:ext cx="915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Dane pochodzą ze strony </a:t>
            </a:r>
            <a:r>
              <a:rPr lang="en-US" sz="1200" i="1" dirty="0"/>
              <a:t>http://gs.statcounter.com/os-market-share/mobile/worldwide#monthly-201708-201709-bar</a:t>
            </a:r>
          </a:p>
        </p:txBody>
      </p:sp>
    </p:spTree>
    <p:extLst>
      <p:ext uri="{BB962C8B-B14F-4D97-AF65-F5344CB8AC3E}">
        <p14:creationId xmlns:p14="http://schemas.microsoft.com/office/powerpoint/2010/main" val="248266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Współczesne mobilne systemy operacyjne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Na poprzedniej stronie przedstawiono dane statystyczne ukazujące popularność współczesnych mobilnych systemów operacyjnych. Z wykresu widać, że dominującymi systemami na rynku dziś są:</a:t>
            </a:r>
          </a:p>
          <a:p>
            <a:pPr lvl="1"/>
            <a:r>
              <a:rPr lang="pl-PL" i="1" dirty="0"/>
              <a:t>Android – 73.12%</a:t>
            </a:r>
          </a:p>
          <a:p>
            <a:pPr lvl="1"/>
            <a:r>
              <a:rPr lang="pl-PL" i="1" dirty="0"/>
              <a:t>iOS – 19.86%</a:t>
            </a:r>
          </a:p>
          <a:p>
            <a:pPr lvl="1"/>
            <a:r>
              <a:rPr lang="pl-PL" i="1" dirty="0"/>
              <a:t>Linux (</a:t>
            </a:r>
            <a:r>
              <a:rPr lang="pl-PL" i="1" dirty="0" err="1"/>
              <a:t>Unknown</a:t>
            </a:r>
            <a:r>
              <a:rPr lang="pl-PL" i="1" dirty="0"/>
              <a:t>)- 3.59%</a:t>
            </a:r>
          </a:p>
          <a:p>
            <a:pPr lvl="1"/>
            <a:r>
              <a:rPr lang="pl-PL" i="1" dirty="0" err="1"/>
              <a:t>Symbian</a:t>
            </a:r>
            <a:r>
              <a:rPr lang="pl-PL" i="1" dirty="0"/>
              <a:t> (Nokia </a:t>
            </a:r>
            <a:r>
              <a:rPr lang="pl-PL" i="1" dirty="0" err="1"/>
              <a:t>Unknown</a:t>
            </a:r>
            <a:r>
              <a:rPr lang="pl-PL" i="1" dirty="0"/>
              <a:t>) – 1.00%</a:t>
            </a:r>
          </a:p>
          <a:p>
            <a:pPr lvl="1"/>
            <a:r>
              <a:rPr lang="pl-PL" i="1" dirty="0"/>
              <a:t>Windows – 0.80%</a:t>
            </a:r>
          </a:p>
          <a:p>
            <a:pPr lvl="1"/>
            <a:r>
              <a:rPr lang="pl-PL" i="1" dirty="0"/>
              <a:t>Series 40 – 0.50%</a:t>
            </a:r>
          </a:p>
          <a:p>
            <a:pPr lvl="1"/>
            <a:r>
              <a:rPr lang="pl-PL" i="1" dirty="0"/>
              <a:t>Samsung – 0.33%</a:t>
            </a:r>
          </a:p>
          <a:p>
            <a:pPr lvl="1"/>
            <a:r>
              <a:rPr lang="pl-PL" i="1" dirty="0"/>
              <a:t>BlackBerry – 0.26%</a:t>
            </a:r>
          </a:p>
          <a:p>
            <a:r>
              <a:rPr lang="pl-PL" dirty="0"/>
              <a:t>Właśnie te systemy przedstawimy no kolejnych stronach.</a:t>
            </a:r>
          </a:p>
          <a:p>
            <a:r>
              <a:rPr lang="pl-PL" dirty="0"/>
              <a:t>Warto zauważyć że Android i iOS mają łącznie około 93% udziału w rynku, co oznacza że prawdopodobieństwo napotkania innego systemu operacyjnego na urządzeniu mobilnym dziś jest bardzo małe.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4EE2D-F7E0-4C00-A228-9A3E7A7F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19" y="1754960"/>
            <a:ext cx="3966948" cy="21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Android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1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Pochodzi od nazwy firmy która zapoczątkowała tworzenie systemu.</a:t>
            </a:r>
          </a:p>
          <a:p>
            <a:r>
              <a:rPr lang="pl-PL" sz="1600" b="1" u="sng" dirty="0"/>
              <a:t>Historia:</a:t>
            </a:r>
          </a:p>
          <a:p>
            <a:pPr lvl="1"/>
            <a:r>
              <a:rPr lang="pl-PL" sz="1200" dirty="0"/>
              <a:t>W lipcu 2005 roku Google zakupiło Android Inc. niewielką firmę z Kalifornii w której to zaczęto tworzyć OS dla systemów mobilnych. Od tamtej pory rozwój systemu kierowany przez Google. Pierwsze oficjalne wydanie nastąpiło 21 października 2008.</a:t>
            </a:r>
          </a:p>
          <a:p>
            <a:r>
              <a:rPr lang="pl-PL" sz="1600" b="1" u="sng" dirty="0"/>
              <a:t>Producent:</a:t>
            </a:r>
          </a:p>
          <a:p>
            <a:pPr lvl="1"/>
            <a:r>
              <a:rPr lang="pl-PL" sz="1200" dirty="0"/>
              <a:t>Google Inc.</a:t>
            </a:r>
          </a:p>
          <a:p>
            <a:r>
              <a:rPr lang="pl-PL" sz="1600" b="1" u="sng" dirty="0"/>
              <a:t>Budowa:</a:t>
            </a:r>
          </a:p>
          <a:p>
            <a:pPr lvl="1"/>
            <a:r>
              <a:rPr lang="pl-PL" sz="1200" dirty="0"/>
              <a:t>System oparty jest na jądrze Linux 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Jądro i niektóre komponenty na licencji </a:t>
            </a:r>
            <a:r>
              <a:rPr lang="it-IT" sz="1200" dirty="0"/>
              <a:t>Apache License 2.0</a:t>
            </a:r>
            <a:r>
              <a:rPr lang="pl-PL" sz="1200" dirty="0"/>
              <a:t> </a:t>
            </a:r>
            <a:r>
              <a:rPr lang="it-IT" sz="1200" dirty="0"/>
              <a:t>GPL v2 </a:t>
            </a:r>
            <a:r>
              <a:rPr lang="pl-PL" sz="1200" dirty="0"/>
              <a:t>, reszta własności Google Inc.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Google, HTC, </a:t>
            </a:r>
            <a:r>
              <a:rPr lang="pl-PL" sz="1200" dirty="0" err="1"/>
              <a:t>Huawei</a:t>
            </a:r>
            <a:r>
              <a:rPr lang="pl-PL" sz="1200" dirty="0"/>
              <a:t>, </a:t>
            </a:r>
            <a:r>
              <a:rPr lang="pl-PL" sz="1200" dirty="0" err="1"/>
              <a:t>Nexus</a:t>
            </a:r>
            <a:r>
              <a:rPr lang="pl-PL" sz="1200" dirty="0"/>
              <a:t>, Samsung, LG 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System pozwala na korzystanie z usług Google, w tym niektórych dedykowanych specjalnie na Androida. Ponadto dostępne są aplikacje wspomagające praktycznie każdą funkcjonalność potrzebną na urządzeniach mobilnych (aplikacje płatne i darmowe). 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412E1-A2BB-4D84-9469-A91BC047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553" y="685800"/>
            <a:ext cx="952500" cy="111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50799-C409-43D9-8D64-29174775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788" y="2306066"/>
            <a:ext cx="2038029" cy="30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iOS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92500" lnSpcReduction="2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Po premierze </a:t>
            </a:r>
            <a:r>
              <a:rPr lang="pl-PL" sz="1200" dirty="0" err="1"/>
              <a:t>iPhone'a</a:t>
            </a:r>
            <a:r>
              <a:rPr lang="pl-PL" sz="1200" dirty="0"/>
              <a:t> jego system operacyjny nie posiadał oficjalnie nazwy, zwykle nazywano go po prostu Mac OS X, do którego jest podobny. Dopiero 6 marca 2008 został on udokumentowany jako iPhone OS. 7 czerwca 2010 zmieniono nazwę na iOS. </a:t>
            </a:r>
          </a:p>
          <a:p>
            <a:r>
              <a:rPr lang="pl-PL" sz="1600" b="1" u="sng" dirty="0"/>
              <a:t>Historia</a:t>
            </a:r>
            <a:r>
              <a:rPr lang="pl-PL" sz="1800" b="1" u="sng" dirty="0"/>
              <a:t>:</a:t>
            </a:r>
          </a:p>
          <a:p>
            <a:pPr lvl="1"/>
            <a:r>
              <a:rPr lang="pl-PL" sz="1200" dirty="0"/>
              <a:t>System został stworzony przez Apple dla pierwszego telefonu iPhone produkowanego przez tę samą firmę. Do stworzenia </a:t>
            </a:r>
            <a:r>
              <a:rPr lang="pl-PL" sz="1200" dirty="0" err="1"/>
              <a:t>OS’a</a:t>
            </a:r>
            <a:r>
              <a:rPr lang="pl-PL" sz="1200" dirty="0"/>
              <a:t> Apple wykorzystało jądro systemu operacyjnego Mac OS wykorzystywanego w komputerach osobisty Apple. Rozwój aplikacji jest ściśle powiązany z rozwojem systemu operacyjnego Mac OS. Pierwsze oficjalne wydanie nastąpiło 29 czerwca 2007.</a:t>
            </a:r>
          </a:p>
          <a:p>
            <a:r>
              <a:rPr lang="pl-PL" sz="1600" b="1" u="sng" dirty="0"/>
              <a:t>Producent:</a:t>
            </a:r>
          </a:p>
          <a:p>
            <a:pPr lvl="1"/>
            <a:r>
              <a:rPr lang="pl-PL" sz="1200" dirty="0"/>
              <a:t>Apple Inc.</a:t>
            </a:r>
          </a:p>
          <a:p>
            <a:r>
              <a:rPr lang="pl-PL" sz="1600" b="1" u="sng" dirty="0"/>
              <a:t>Budowa:</a:t>
            </a:r>
          </a:p>
          <a:p>
            <a:pPr lvl="1"/>
            <a:r>
              <a:rPr lang="pl-PL" sz="1200" dirty="0"/>
              <a:t>System bazuje na systemie operacyjnym Mac OS X 10.5. 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Oprogramowanie własność firmy Apple Inc.</a:t>
            </a:r>
          </a:p>
          <a:p>
            <a:r>
              <a:rPr lang="pl-PL" sz="1600" b="1" u="sng" dirty="0"/>
              <a:t>Występuje w urządzeniach:</a:t>
            </a:r>
          </a:p>
          <a:p>
            <a:pPr lvl="1"/>
            <a:r>
              <a:rPr lang="pl-PL" sz="1200" dirty="0"/>
              <a:t>Jedynie urządzenia Apple iPhone, IPod i iPad.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System zawiera tylko ograniczony zbiór aplikacji, dodatkowe dostępne są poprzez sklep Apple (aplikacje płatne i darmowe). 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B7D8E-FBDF-40D8-A293-2F94DA2C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440" y="662683"/>
            <a:ext cx="1228725" cy="122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49B73-7F57-42E8-A4CA-0CD71B4D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628" y="2044522"/>
            <a:ext cx="1804348" cy="32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1D40-4E4A-4E67-9D68-E3DA55E8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3528"/>
            <a:ext cx="8534400" cy="569644"/>
          </a:xfrm>
        </p:spPr>
        <p:txBody>
          <a:bodyPr>
            <a:normAutofit/>
          </a:bodyPr>
          <a:lstStyle/>
          <a:p>
            <a:r>
              <a:rPr lang="pl-PL" sz="2400" dirty="0"/>
              <a:t>Linux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A9A-A916-444C-880C-06115F48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64987"/>
          </a:xfrm>
        </p:spPr>
        <p:txBody>
          <a:bodyPr>
            <a:normAutofit fontScale="77500" lnSpcReduction="20000"/>
          </a:bodyPr>
          <a:lstStyle/>
          <a:p>
            <a:r>
              <a:rPr lang="pl-PL" sz="1600" b="1" u="sng" dirty="0"/>
              <a:t>Nazwa:</a:t>
            </a:r>
          </a:p>
          <a:p>
            <a:pPr lvl="1"/>
            <a:r>
              <a:rPr lang="pl-PL" sz="1200" dirty="0"/>
              <a:t>Sama nazwa pochodzi ze zbitki słów Linus (będącego imieniem twórcy) i Unix. Później pojawiło się też rozwinięcie nazwy Linux w akronim rekurencyjny Linux </a:t>
            </a:r>
            <a:r>
              <a:rPr lang="pl-PL" sz="1200" dirty="0" err="1"/>
              <a:t>Is</a:t>
            </a:r>
            <a:r>
              <a:rPr lang="pl-PL" sz="1200" dirty="0"/>
              <a:t> Not </a:t>
            </a:r>
            <a:r>
              <a:rPr lang="pl-PL" sz="1200" dirty="0" err="1"/>
              <a:t>UniX</a:t>
            </a:r>
            <a:endParaRPr lang="pl-PL" sz="1200" dirty="0"/>
          </a:p>
          <a:p>
            <a:r>
              <a:rPr lang="pl-PL" sz="1500" b="1" u="sng" dirty="0"/>
              <a:t>Historia:</a:t>
            </a:r>
          </a:p>
          <a:p>
            <a:pPr lvl="1"/>
            <a:r>
              <a:rPr lang="pl-PL" sz="1200" dirty="0"/>
              <a:t>Linux jest jednym z przykładów wolnego i otwartego oprogramowania (FLOSS): jego kod źródłowy może być dowolnie wykorzystywany, modyfikowany i rozpowszechniany. Pierwsza wersja jądra Linux została udostępniona publicznie 17 września 1991 dla architektury komputera PC. Obecnie jest on udostępniany w formie licznych dystrybucji Linuksa, które składają się z jądra (niekiedy zmodyfikowanego w stosunku do oficjalnej wersji) i zestawu pakietów oprogramowania dobranego do różnorodnych wymagań. Dystrybucje zawierają głównie oprogramowanie na licencjach FLOSS, jednak najczęściej zawierają też lub pozwalają na łatwe doinstalowanie pewnej liczby programów na licencjach własnościowych</a:t>
            </a:r>
          </a:p>
          <a:p>
            <a:r>
              <a:rPr lang="pl-PL" sz="1600" b="1" u="sng" dirty="0"/>
              <a:t>Producent:</a:t>
            </a:r>
          </a:p>
          <a:p>
            <a:pPr lvl="1"/>
            <a:r>
              <a:rPr lang="pl-PL" sz="1200" dirty="0"/>
              <a:t>Brak jest jednego producenta, rozwój jądra jest kierowany przez organizację Linux Foundation.</a:t>
            </a:r>
          </a:p>
          <a:p>
            <a:r>
              <a:rPr lang="pl-PL" sz="1600" b="1" u="sng" dirty="0"/>
              <a:t>Budowa:</a:t>
            </a:r>
          </a:p>
          <a:p>
            <a:pPr lvl="1"/>
            <a:r>
              <a:rPr lang="pl-PL" sz="1200" dirty="0"/>
              <a:t>Pierwsza wersja jądra systemu napisane zostało od podstaw w języku C przez </a:t>
            </a:r>
            <a:r>
              <a:rPr lang="pl-PL" sz="1200" dirty="0" err="1"/>
              <a:t>Torvaldsa</a:t>
            </a:r>
            <a:r>
              <a:rPr lang="pl-PL" sz="1200" dirty="0"/>
              <a:t> Linusa na podobieństwo jądra systemu Unix.</a:t>
            </a:r>
          </a:p>
          <a:p>
            <a:r>
              <a:rPr lang="pl-PL" sz="1600" b="1" u="sng" dirty="0"/>
              <a:t>Licencja:</a:t>
            </a:r>
          </a:p>
          <a:p>
            <a:pPr lvl="1"/>
            <a:r>
              <a:rPr lang="pl-PL" sz="1200" dirty="0"/>
              <a:t>Różne, jak na przykład GNU General Public License, BSDL, Apache License, X11 i inne </a:t>
            </a:r>
          </a:p>
          <a:p>
            <a:pPr lvl="1"/>
            <a:r>
              <a:rPr lang="pl-PL" sz="1200" dirty="0"/>
              <a:t>Linux jest zastrzeżonym znakiem towarowym należącym do Linusa </a:t>
            </a:r>
            <a:r>
              <a:rPr lang="pl-PL" sz="1200" dirty="0" err="1"/>
              <a:t>Torvaldsa</a:t>
            </a:r>
            <a:r>
              <a:rPr lang="pl-PL" sz="1200" dirty="0"/>
              <a:t>. Prawa do niego są udzielane przez Linux Foundation </a:t>
            </a:r>
          </a:p>
          <a:p>
            <a:r>
              <a:rPr lang="pl-PL" sz="1500" b="1" u="sng" dirty="0"/>
              <a:t>Występuje w urządzeniach:</a:t>
            </a:r>
          </a:p>
          <a:p>
            <a:pPr lvl="1"/>
            <a:r>
              <a:rPr lang="pl-PL" sz="1200" dirty="0"/>
              <a:t>Głównie wykorzystywany w serwerach oraz komputerach osobistych, można zainstalować na urządzeniach firm </a:t>
            </a:r>
            <a:r>
              <a:rPr lang="pl-PL" sz="1200" dirty="0" err="1"/>
              <a:t>Huawei</a:t>
            </a:r>
            <a:r>
              <a:rPr lang="pl-PL" sz="1200" dirty="0"/>
              <a:t>, </a:t>
            </a:r>
            <a:r>
              <a:rPr lang="pl-PL" sz="1200" dirty="0" err="1"/>
              <a:t>Nexus</a:t>
            </a:r>
            <a:r>
              <a:rPr lang="pl-PL" sz="1200" dirty="0"/>
              <a:t>, ZTE, Sony i innych. </a:t>
            </a:r>
          </a:p>
          <a:p>
            <a:r>
              <a:rPr lang="pl-PL" sz="1600" b="1" u="sng" dirty="0"/>
              <a:t>Funkcjonalność:</a:t>
            </a:r>
          </a:p>
          <a:p>
            <a:pPr lvl="1"/>
            <a:r>
              <a:rPr lang="pl-PL" sz="1200" dirty="0"/>
              <a:t>W zależności od dystrybucji zawiera różne gotowe zestawy aplikacji. Dodatkowe aplikacje mogą być </a:t>
            </a:r>
            <a:r>
              <a:rPr lang="pl-PL" sz="1200" dirty="0" err="1"/>
              <a:t>doinstalowywane</a:t>
            </a:r>
            <a:r>
              <a:rPr lang="pl-PL" sz="1200" dirty="0"/>
              <a:t> bez ograniczeń. 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33281-9F57-40C0-BD07-B3172812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552" y="642135"/>
            <a:ext cx="95250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E5DB3-4900-4249-9B41-21ACE9262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31" y="2560298"/>
            <a:ext cx="3082489" cy="1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115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2509</TotalTime>
  <Words>1765</Words>
  <Application>Microsoft Office PowerPoint</Application>
  <PresentationFormat>Widescreen</PresentationFormat>
  <Paragraphs>234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Systemy operacyjne urządzeń mobilnych</vt:lpstr>
      <vt:lpstr>Wstęp</vt:lpstr>
      <vt:lpstr>Co to jest urządzenie mobilne</vt:lpstr>
      <vt:lpstr>Co to jest system operacyjny</vt:lpstr>
      <vt:lpstr>Popularność współczesnych mobilnych systemów operacyjnych -  dane statystyczne</vt:lpstr>
      <vt:lpstr>Współczesne mobilne systemy operacyjne</vt:lpstr>
      <vt:lpstr>Android</vt:lpstr>
      <vt:lpstr>iOS</vt:lpstr>
      <vt:lpstr>Linux</vt:lpstr>
      <vt:lpstr>Symbian</vt:lpstr>
      <vt:lpstr>Windows 10 Mobile</vt:lpstr>
      <vt:lpstr>Series 40</vt:lpstr>
      <vt:lpstr>Samsung</vt:lpstr>
      <vt:lpstr>blackberry</vt:lpstr>
      <vt:lpstr>Porównanie mobilnych systemów operacyjnych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operacyjne urządzeń mobilnych</dc:title>
  <dc:creator>Szymon Sendra</dc:creator>
  <cp:lastModifiedBy>Sendra, Norbert</cp:lastModifiedBy>
  <cp:revision>28</cp:revision>
  <dcterms:created xsi:type="dcterms:W3CDTF">2019-01-05T15:05:35Z</dcterms:created>
  <dcterms:modified xsi:type="dcterms:W3CDTF">2019-01-07T08:55:23Z</dcterms:modified>
</cp:coreProperties>
</file>